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28"/>
  </p:notesMasterIdLst>
  <p:sldIdLst>
    <p:sldId id="256" r:id="rId2"/>
    <p:sldId id="318" r:id="rId3"/>
    <p:sldId id="258" r:id="rId4"/>
    <p:sldId id="296" r:id="rId5"/>
    <p:sldId id="299" r:id="rId6"/>
    <p:sldId id="297" r:id="rId7"/>
    <p:sldId id="298" r:id="rId8"/>
    <p:sldId id="288" r:id="rId9"/>
    <p:sldId id="300" r:id="rId10"/>
    <p:sldId id="301" r:id="rId11"/>
    <p:sldId id="303" r:id="rId12"/>
    <p:sldId id="304" r:id="rId13"/>
    <p:sldId id="305" r:id="rId14"/>
    <p:sldId id="302" r:id="rId15"/>
    <p:sldId id="307" r:id="rId16"/>
    <p:sldId id="308" r:id="rId17"/>
    <p:sldId id="312" r:id="rId18"/>
    <p:sldId id="313" r:id="rId19"/>
    <p:sldId id="314" r:id="rId20"/>
    <p:sldId id="315" r:id="rId21"/>
    <p:sldId id="316" r:id="rId22"/>
    <p:sldId id="309" r:id="rId23"/>
    <p:sldId id="310" r:id="rId24"/>
    <p:sldId id="311" r:id="rId25"/>
    <p:sldId id="294" r:id="rId26"/>
    <p:sldId id="282" r:id="rId27"/>
  </p:sldIdLst>
  <p:sldSz cx="12192000" cy="6858000"/>
  <p:notesSz cx="6858000" cy="9144000"/>
  <p:embeddedFontLst>
    <p:embeddedFont>
      <p:font typeface="마루 부리 굵은" panose="020B0600000101010101" charset="-127"/>
      <p:bold r:id="rId29"/>
    </p:embeddedFont>
    <p:embeddedFont>
      <p:font typeface="마루 부리 조금굵은" panose="020B0600000101010101" charset="-127"/>
      <p:bold r:id="rId30"/>
    </p:embeddedFont>
    <p:embeddedFont>
      <p:font typeface="Bahnschrift SemiCondensed" panose="020B0502040204020203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HY견고딕" panose="0203060000010101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39597"/>
    <a:srgbClr val="E41A00"/>
    <a:srgbClr val="F5DF4D"/>
    <a:srgbClr val="0165B2"/>
    <a:srgbClr val="445569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5" autoAdjust="0"/>
    <p:restoredTop sz="94660"/>
  </p:normalViewPr>
  <p:slideViewPr>
    <p:cSldViewPr>
      <p:cViewPr varScale="1">
        <p:scale>
          <a:sx n="114" d="100"/>
          <a:sy n="114" d="100"/>
        </p:scale>
        <p:origin x="288" y="108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마루 부리 조금굵은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마루 부리 조금굵은" panose="020B0600000101010101" pitchFamily="50" charset="-127"/>
              </a:defRPr>
            </a:lvl1pPr>
          </a:lstStyle>
          <a:p>
            <a:pPr>
              <a:defRPr/>
            </a:pPr>
            <a:fld id="{0B23E853-DAFB-42BA-8E42-DDF83CF398B2}" type="datetimeFigureOut">
              <a:rPr lang="ko-KR" altLang="en-US" smtClean="0"/>
              <a:pPr>
                <a:defRPr/>
              </a:pPr>
              <a:t>2023-03-16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마루 부리 조금굵은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마루 부리 조금굵은" panose="020B0600000101010101" pitchFamily="50" charset="-127"/>
              </a:defRPr>
            </a:lvl1pPr>
          </a:lstStyle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마루 부리 조금굵은" panose="020B0600000101010101" pitchFamily="50" charset="-127"/>
        <a:ea typeface="마루 부리 조금굵은" panose="020B0600000101010101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마루 부리 조금굵은" panose="020B0600000101010101" pitchFamily="50" charset="-127"/>
        <a:ea typeface="마루 부리 조금굵은" panose="020B0600000101010101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마루 부리 조금굵은" panose="020B0600000101010101" pitchFamily="50" charset="-127"/>
        <a:ea typeface="마루 부리 조금굵은" panose="020B0600000101010101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마루 부리 조금굵은" panose="020B0600000101010101" pitchFamily="50" charset="-127"/>
        <a:ea typeface="마루 부리 조금굵은" panose="020B0600000101010101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마루 부리 조금굵은" panose="020B0600000101010101" pitchFamily="50" charset="-127"/>
        <a:ea typeface="마루 부리 조금굵은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ea typeface="마루 부리 조금굵은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smapark2/u-net-%EB%85%BC%EB%AC%B8-%EB%A6%AC%EB%B7%B0-u-net-convolutional-networks-for-biomedical-image-segmentation-456d6901b28a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semantic-segmentation-using-u-net-data-science-bowl-2018-data-set-ed046c2004a5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youtube.com/watch?v=DgO310lnI-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jpeg"/><Relationship Id="rId26" Type="http://schemas.openxmlformats.org/officeDocument/2006/relationships/image" Target="../media/image32.jpeg"/><Relationship Id="rId39" Type="http://schemas.openxmlformats.org/officeDocument/2006/relationships/image" Target="../media/image45.png"/><Relationship Id="rId21" Type="http://schemas.openxmlformats.org/officeDocument/2006/relationships/image" Target="../media/image27.png"/><Relationship Id="rId34" Type="http://schemas.openxmlformats.org/officeDocument/2006/relationships/image" Target="../media/image40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29" Type="http://schemas.openxmlformats.org/officeDocument/2006/relationships/image" Target="../media/image35.png"/><Relationship Id="rId41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24" Type="http://schemas.openxmlformats.org/officeDocument/2006/relationships/image" Target="../media/image30.jpeg"/><Relationship Id="rId32" Type="http://schemas.openxmlformats.org/officeDocument/2006/relationships/image" Target="../media/image38.jpeg"/><Relationship Id="rId37" Type="http://schemas.openxmlformats.org/officeDocument/2006/relationships/image" Target="../media/image43.png"/><Relationship Id="rId40" Type="http://schemas.openxmlformats.org/officeDocument/2006/relationships/image" Target="../media/image46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jpeg"/><Relationship Id="rId36" Type="http://schemas.openxmlformats.org/officeDocument/2006/relationships/image" Target="../media/image42.jpe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Relationship Id="rId27" Type="http://schemas.openxmlformats.org/officeDocument/2006/relationships/image" Target="../media/image33.png"/><Relationship Id="rId30" Type="http://schemas.openxmlformats.org/officeDocument/2006/relationships/image" Target="../media/image36.jpeg"/><Relationship Id="rId35" Type="http://schemas.openxmlformats.org/officeDocument/2006/relationships/image" Target="../media/image41.png"/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7719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TEAM A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조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Deep AI</a:t>
            </a: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윤도영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김희수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김형근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조영재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서동관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39597"/>
              </a:solidFill>
              <a:ea typeface="마루 부리 조금굵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한국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교육원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마루 부리 조금굵은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82572"/>
            <a:ext cx="88517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마루 부리 조금굵은" panose="020B0600000101010101" pitchFamily="50" charset="-127"/>
            </a:endParaRPr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4763852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자율주행을 위한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구현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>
                <a:solidFill>
                  <a:schemeClr val="bg2">
                    <a:lumMod val="10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K-Digital </a:t>
            </a:r>
            <a:r>
              <a:rPr lang="en-US" altLang="ko-KR" sz="1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모델의 구조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8" name="Google Shape;126;p9">
            <a:extLst>
              <a:ext uri="{FF2B5EF4-FFF2-40B4-BE49-F238E27FC236}">
                <a16:creationId xmlns:a16="http://schemas.microsoft.com/office/drawing/2014/main" id="{31E42733-FBFE-494A-96CC-406A677932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352" y="1700101"/>
            <a:ext cx="5940662" cy="36371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7;p9">
            <a:extLst>
              <a:ext uri="{FF2B5EF4-FFF2-40B4-BE49-F238E27FC236}">
                <a16:creationId xmlns:a16="http://schemas.microsoft.com/office/drawing/2014/main" id="{501A59AF-954C-4F5B-9E37-3AC35824647E}"/>
              </a:ext>
            </a:extLst>
          </p:cNvPr>
          <p:cNvSpPr txBox="1"/>
          <p:nvPr/>
        </p:nvSpPr>
        <p:spPr>
          <a:xfrm>
            <a:off x="365029" y="5133122"/>
            <a:ext cx="5622959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출처</a:t>
            </a: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] </a:t>
            </a: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https://medium.com/@msmapark2/u-net-%EB%85%BC%EB%AC%B8-%EB%A6%AC%EB%B7%B0-u-net-convolutional-networks-for-biomedical-image-segmentation-456d6901b28a</a:t>
            </a:r>
            <a:r>
              <a:rPr lang="ko-KR" altLang="en-US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 </a:t>
            </a:r>
            <a:endParaRPr sz="700" b="1" dirty="0">
              <a:solidFill>
                <a:srgbClr val="000000"/>
              </a:solidFill>
              <a:latin typeface="Arial"/>
              <a:ea typeface="마루 부리 조금굵은" panose="020B0600000101010101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19871-D897-465A-AD32-04E9C5EE3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12" y="2139273"/>
            <a:ext cx="5544892" cy="2585871"/>
          </a:xfrm>
          <a:prstGeom prst="rect">
            <a:avLst/>
          </a:prstGeom>
        </p:spPr>
      </p:pic>
      <p:sp>
        <p:nvSpPr>
          <p:cNvPr id="16" name="Google Shape;127;p9">
            <a:extLst>
              <a:ext uri="{FF2B5EF4-FFF2-40B4-BE49-F238E27FC236}">
                <a16:creationId xmlns:a16="http://schemas.microsoft.com/office/drawing/2014/main" id="{BCC6A0C0-2295-4081-B240-6C07952FF651}"/>
              </a:ext>
            </a:extLst>
          </p:cNvPr>
          <p:cNvSpPr txBox="1"/>
          <p:nvPr/>
        </p:nvSpPr>
        <p:spPr>
          <a:xfrm>
            <a:off x="8005264" y="4653136"/>
            <a:ext cx="251922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출처</a:t>
            </a: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] https://www.mdpi.com/2072-4292/12/12/2001</a:t>
            </a:r>
            <a:endParaRPr sz="700" b="1" dirty="0">
              <a:solidFill>
                <a:srgbClr val="000000"/>
              </a:solidFill>
              <a:latin typeface="Arial"/>
              <a:ea typeface="마루 부리 조금굵은" panose="020B0600000101010101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005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모델의 구조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8" name="Google Shape;143;p10">
            <a:extLst>
              <a:ext uri="{FF2B5EF4-FFF2-40B4-BE49-F238E27FC236}">
                <a16:creationId xmlns:a16="http://schemas.microsoft.com/office/drawing/2014/main" id="{A49A0160-287F-487E-AC3C-2C16E8F789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91644" y="1634504"/>
            <a:ext cx="6048672" cy="44587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4;p10">
            <a:extLst>
              <a:ext uri="{FF2B5EF4-FFF2-40B4-BE49-F238E27FC236}">
                <a16:creationId xmlns:a16="http://schemas.microsoft.com/office/drawing/2014/main" id="{4A6563D5-3EAF-4218-8965-D15A9CE73BE0}"/>
              </a:ext>
            </a:extLst>
          </p:cNvPr>
          <p:cNvSpPr txBox="1"/>
          <p:nvPr/>
        </p:nvSpPr>
        <p:spPr>
          <a:xfrm>
            <a:off x="2099556" y="6093296"/>
            <a:ext cx="8256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[출처] https://medium.com/@msmapark2/u-net-%EB%85%BC%EB%AC%B8-%EB%A6%AC%EB%B7%B0-u-net-convolutional-networks-for-biomedical-image-segmentation-456d6901b28a</a:t>
            </a:r>
            <a:endParaRPr sz="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374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모델의 구조 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8" name="Google Shape;156;p11">
            <a:extLst>
              <a:ext uri="{FF2B5EF4-FFF2-40B4-BE49-F238E27FC236}">
                <a16:creationId xmlns:a16="http://schemas.microsoft.com/office/drawing/2014/main" id="{D1FDA6A7-D5FE-4A74-B11D-347467EF24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3672" y="1665706"/>
            <a:ext cx="6044133" cy="45716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7;p11">
            <a:extLst>
              <a:ext uri="{FF2B5EF4-FFF2-40B4-BE49-F238E27FC236}">
                <a16:creationId xmlns:a16="http://schemas.microsoft.com/office/drawing/2014/main" id="{F31E1362-1982-48E3-A7BB-3DE72D64BE00}"/>
              </a:ext>
            </a:extLst>
          </p:cNvPr>
          <p:cNvSpPr txBox="1"/>
          <p:nvPr/>
        </p:nvSpPr>
        <p:spPr>
          <a:xfrm>
            <a:off x="2063552" y="6196840"/>
            <a:ext cx="8256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[출처] https://medium.com/@msmapark2/u-net-%EB%85%BC%EB%AC%B8-%EB%A6%AC%EB%B7%B0-u-net-convolutional-networks-for-biomedical-image-segmentation-456d6901b28a</a:t>
            </a: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96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모델의 구조  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8" name="Google Shape;169;p12">
            <a:extLst>
              <a:ext uri="{FF2B5EF4-FFF2-40B4-BE49-F238E27FC236}">
                <a16:creationId xmlns:a16="http://schemas.microsoft.com/office/drawing/2014/main" id="{7FAC564D-345C-4C2B-95DE-3B0B09B2D5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4170" y="1808820"/>
            <a:ext cx="5936146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0;p12">
            <a:extLst>
              <a:ext uri="{FF2B5EF4-FFF2-40B4-BE49-F238E27FC236}">
                <a16:creationId xmlns:a16="http://schemas.microsoft.com/office/drawing/2014/main" id="{EA9AF1AD-97B1-464D-8AB4-0671ED2A773C}"/>
              </a:ext>
            </a:extLst>
          </p:cNvPr>
          <p:cNvSpPr txBox="1"/>
          <p:nvPr/>
        </p:nvSpPr>
        <p:spPr>
          <a:xfrm>
            <a:off x="1991544" y="6088828"/>
            <a:ext cx="8256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[출처] https://medium.com/@msmapark2/u-net-%EB%85%BC%EB%AC%B8-%EB%A6%AC%EB%B7%B0-u-net-convolutional-networks-for-biomedical-image-segmentation-456d6901b28a</a:t>
            </a:r>
            <a:endParaRPr sz="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917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구현 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(“same” convolution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적용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8" name="Google Shape;131;p9">
            <a:extLst>
              <a:ext uri="{FF2B5EF4-FFF2-40B4-BE49-F238E27FC236}">
                <a16:creationId xmlns:a16="http://schemas.microsoft.com/office/drawing/2014/main" id="{55BA8D3A-3252-4B46-9159-FB8958CD0B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27648" y="1592796"/>
            <a:ext cx="6084676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0;p9">
            <a:extLst>
              <a:ext uri="{FF2B5EF4-FFF2-40B4-BE49-F238E27FC236}">
                <a16:creationId xmlns:a16="http://schemas.microsoft.com/office/drawing/2014/main" id="{85D51F4F-B407-4ABF-967F-53B2BA65D9DB}"/>
              </a:ext>
            </a:extLst>
          </p:cNvPr>
          <p:cNvSpPr txBox="1"/>
          <p:nvPr/>
        </p:nvSpPr>
        <p:spPr>
          <a:xfrm>
            <a:off x="3179676" y="6093296"/>
            <a:ext cx="568398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출처</a:t>
            </a: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] </a:t>
            </a: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https://medium.com/analytics-vidhya/semantic-segmentation-using-u-net-data-science-bowl-2018-data-set-ed046c2004a5</a:t>
            </a:r>
            <a:r>
              <a:rPr lang="ko-KR" altLang="en-US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  <a:sym typeface="Arial"/>
              </a:rPr>
              <a:t> </a:t>
            </a:r>
            <a:endParaRPr sz="700" b="1" dirty="0">
              <a:solidFill>
                <a:srgbClr val="000000"/>
              </a:solidFill>
              <a:latin typeface="Arial"/>
              <a:ea typeface="마루 부리 조금굵은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88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모델 구현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81DA25-4728-4DBC-9278-C1DB838F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69" y="2192739"/>
            <a:ext cx="4866763" cy="27354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6E5D58-618E-42CC-A178-CD13711B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376" y="2563643"/>
            <a:ext cx="5454216" cy="1978271"/>
          </a:xfrm>
          <a:prstGeom prst="rect">
            <a:avLst/>
          </a:prstGeom>
        </p:spPr>
      </p:pic>
      <p:sp>
        <p:nvSpPr>
          <p:cNvPr id="10" name="Google Shape;199;p14">
            <a:extLst>
              <a:ext uri="{FF2B5EF4-FFF2-40B4-BE49-F238E27FC236}">
                <a16:creationId xmlns:a16="http://schemas.microsoft.com/office/drawing/2014/main" id="{8184A25C-6974-4850-89CE-D7B602CBB0DB}"/>
              </a:ext>
            </a:extLst>
          </p:cNvPr>
          <p:cNvSpPr txBox="1"/>
          <p:nvPr/>
        </p:nvSpPr>
        <p:spPr>
          <a:xfrm>
            <a:off x="2236568" y="4865004"/>
            <a:ext cx="177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mport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99;p14">
            <a:extLst>
              <a:ext uri="{FF2B5EF4-FFF2-40B4-BE49-F238E27FC236}">
                <a16:creationId xmlns:a16="http://schemas.microsoft.com/office/drawing/2014/main" id="{31C96569-CBD2-42E7-AB92-CCD10FF279DC}"/>
              </a:ext>
            </a:extLst>
          </p:cNvPr>
          <p:cNvSpPr txBox="1"/>
          <p:nvPr/>
        </p:nvSpPr>
        <p:spPr>
          <a:xfrm>
            <a:off x="8184232" y="4464571"/>
            <a:ext cx="177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mport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487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모델 구현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0128DD-59A2-4B58-8588-4FF43036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4" y="2058197"/>
            <a:ext cx="10968880" cy="13708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6E8ACE-7FC4-4300-8925-1B49A0E9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4" y="3789040"/>
            <a:ext cx="9382125" cy="1628775"/>
          </a:xfrm>
          <a:prstGeom prst="rect">
            <a:avLst/>
          </a:prstGeom>
        </p:spPr>
      </p:pic>
      <p:sp>
        <p:nvSpPr>
          <p:cNvPr id="10" name="Google Shape;199;p14">
            <a:extLst>
              <a:ext uri="{FF2B5EF4-FFF2-40B4-BE49-F238E27FC236}">
                <a16:creationId xmlns:a16="http://schemas.microsoft.com/office/drawing/2014/main" id="{399EC87C-6DE8-4578-9069-F773DD530CC8}"/>
              </a:ext>
            </a:extLst>
          </p:cNvPr>
          <p:cNvSpPr txBox="1"/>
          <p:nvPr/>
        </p:nvSpPr>
        <p:spPr>
          <a:xfrm>
            <a:off x="4549206" y="5360573"/>
            <a:ext cx="177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객체 생성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23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모델 구현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E5064D-0206-488D-A010-83FF3922E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84" y="1936645"/>
            <a:ext cx="6086475" cy="247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0C636C-DA79-4588-9F3E-1D9B8468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4" y="4675981"/>
            <a:ext cx="6105525" cy="1057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C76DDA-FA29-47CE-B93A-FB61327D9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72" y="3163813"/>
            <a:ext cx="5072189" cy="887302"/>
          </a:xfrm>
          <a:prstGeom prst="rect">
            <a:avLst/>
          </a:prstGeom>
        </p:spPr>
      </p:pic>
      <p:sp>
        <p:nvSpPr>
          <p:cNvPr id="16" name="Google Shape;199;p14">
            <a:extLst>
              <a:ext uri="{FF2B5EF4-FFF2-40B4-BE49-F238E27FC236}">
                <a16:creationId xmlns:a16="http://schemas.microsoft.com/office/drawing/2014/main" id="{2A4AA113-FDF7-4A56-916C-9336AE68EF48}"/>
              </a:ext>
            </a:extLst>
          </p:cNvPr>
          <p:cNvSpPr txBox="1"/>
          <p:nvPr/>
        </p:nvSpPr>
        <p:spPr>
          <a:xfrm>
            <a:off x="7968208" y="3969060"/>
            <a:ext cx="324546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학습에 사용 될 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ataset </a:t>
            </a: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3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모델 구현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6FAAB8-D425-43D2-8EF6-4C5C8C46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17473"/>
            <a:ext cx="5184576" cy="43261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2140AE-706B-4A32-9333-8CFF3C1C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10" y="1720647"/>
            <a:ext cx="4856458" cy="4347842"/>
          </a:xfrm>
          <a:prstGeom prst="rect">
            <a:avLst/>
          </a:prstGeom>
        </p:spPr>
      </p:pic>
      <p:sp>
        <p:nvSpPr>
          <p:cNvPr id="16" name="Google Shape;199;p14">
            <a:extLst>
              <a:ext uri="{FF2B5EF4-FFF2-40B4-BE49-F238E27FC236}">
                <a16:creationId xmlns:a16="http://schemas.microsoft.com/office/drawing/2014/main" id="{379348E7-E889-40D9-B86A-5599CF840ECA}"/>
              </a:ext>
            </a:extLst>
          </p:cNvPr>
          <p:cNvSpPr txBox="1"/>
          <p:nvPr/>
        </p:nvSpPr>
        <p:spPr>
          <a:xfrm>
            <a:off x="8076220" y="5984414"/>
            <a:ext cx="324546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Expanding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99;p14">
            <a:extLst>
              <a:ext uri="{FF2B5EF4-FFF2-40B4-BE49-F238E27FC236}">
                <a16:creationId xmlns:a16="http://schemas.microsoft.com/office/drawing/2014/main" id="{B8C73647-01B9-4F7D-9941-56391716AFB8}"/>
              </a:ext>
            </a:extLst>
          </p:cNvPr>
          <p:cNvSpPr txBox="1"/>
          <p:nvPr/>
        </p:nvSpPr>
        <p:spPr>
          <a:xfrm>
            <a:off x="2382486" y="5963761"/>
            <a:ext cx="324546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Contracting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28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모델 구현 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1AF1D1-5BE9-4EC9-B7C5-F2AC966A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27" y="1820441"/>
            <a:ext cx="6102104" cy="4010161"/>
          </a:xfrm>
          <a:prstGeom prst="rect">
            <a:avLst/>
          </a:prstGeom>
        </p:spPr>
      </p:pic>
      <p:sp>
        <p:nvSpPr>
          <p:cNvPr id="9" name="Google Shape;199;p14">
            <a:extLst>
              <a:ext uri="{FF2B5EF4-FFF2-40B4-BE49-F238E27FC236}">
                <a16:creationId xmlns:a16="http://schemas.microsoft.com/office/drawing/2014/main" id="{DE3F65D8-1519-4731-AFE2-E9A700D7B2B7}"/>
              </a:ext>
            </a:extLst>
          </p:cNvPr>
          <p:cNvSpPr txBox="1"/>
          <p:nvPr/>
        </p:nvSpPr>
        <p:spPr>
          <a:xfrm>
            <a:off x="2827065" y="5792770"/>
            <a:ext cx="158417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모델 구조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737DC-FDB8-4917-A77A-B2DA653C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526" y="3274318"/>
            <a:ext cx="4392488" cy="1058431"/>
          </a:xfrm>
          <a:prstGeom prst="rect">
            <a:avLst/>
          </a:prstGeom>
        </p:spPr>
      </p:pic>
      <p:sp>
        <p:nvSpPr>
          <p:cNvPr id="16" name="Google Shape;199;p14">
            <a:extLst>
              <a:ext uri="{FF2B5EF4-FFF2-40B4-BE49-F238E27FC236}">
                <a16:creationId xmlns:a16="http://schemas.microsoft.com/office/drawing/2014/main" id="{D858EAB6-B720-44C2-BC56-D66B74A62BF6}"/>
              </a:ext>
            </a:extLst>
          </p:cNvPr>
          <p:cNvSpPr txBox="1"/>
          <p:nvPr/>
        </p:nvSpPr>
        <p:spPr>
          <a:xfrm>
            <a:off x="8664860" y="4285657"/>
            <a:ext cx="158417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생성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12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9151" y="229562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00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70513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수행을 위한 사전 스터디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2B5CAF2-1A84-4777-A7D7-2A580A89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7" y="3329571"/>
            <a:ext cx="10229217" cy="183084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50F0FC6-AA1D-44F5-AB8E-80139F8C09D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250441" y="3384056"/>
            <a:ext cx="259228" cy="57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A3BF07-E575-4FFD-AD04-E3E049BE1350}"/>
              </a:ext>
            </a:extLst>
          </p:cNvPr>
          <p:cNvSpPr txBox="1"/>
          <p:nvPr/>
        </p:nvSpPr>
        <p:spPr>
          <a:xfrm>
            <a:off x="9739261" y="3330541"/>
            <a:ext cx="113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One-stage</a:t>
            </a:r>
          </a:p>
          <a:p>
            <a:pPr algn="ctr"/>
            <a:r>
              <a:rPr lang="en-US" altLang="ko-KR" dirty="0">
                <a:solidFill>
                  <a:srgbClr val="00B050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detector</a:t>
            </a:r>
          </a:p>
          <a:p>
            <a:endParaRPr lang="ko-KR" altLang="en-US" dirty="0">
              <a:solidFill>
                <a:srgbClr val="00B050"/>
              </a:solidFill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1E3BD-3041-40BD-A74D-2672E25CE7B6}"/>
              </a:ext>
            </a:extLst>
          </p:cNvPr>
          <p:cNvSpPr txBox="1"/>
          <p:nvPr/>
        </p:nvSpPr>
        <p:spPr>
          <a:xfrm>
            <a:off x="9742705" y="4858826"/>
            <a:ext cx="1204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Two-stage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detector</a:t>
            </a:r>
          </a:p>
          <a:p>
            <a:endParaRPr lang="ko-KR" altLang="en-US" dirty="0"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73A7AC-6778-4B7F-85D9-0A005F9360E9}"/>
              </a:ext>
            </a:extLst>
          </p:cNvPr>
          <p:cNvCxnSpPr>
            <a:cxnSpLocks/>
          </p:cNvCxnSpPr>
          <p:nvPr/>
        </p:nvCxnSpPr>
        <p:spPr>
          <a:xfrm>
            <a:off x="6355699" y="4720091"/>
            <a:ext cx="288032" cy="68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829401-9A85-4FC5-BF00-5099E4E48F82}"/>
              </a:ext>
            </a:extLst>
          </p:cNvPr>
          <p:cNvSpPr txBox="1"/>
          <p:nvPr/>
        </p:nvSpPr>
        <p:spPr>
          <a:xfrm>
            <a:off x="5993501" y="5409269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RCNN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(Ross 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Girshick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)</a:t>
            </a:r>
          </a:p>
          <a:p>
            <a:endParaRPr lang="ko-KR" altLang="en-US" dirty="0"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D3E6BE-C1D6-4B70-BFC8-64362BD65302}"/>
              </a:ext>
            </a:extLst>
          </p:cNvPr>
          <p:cNvSpPr txBox="1"/>
          <p:nvPr/>
        </p:nvSpPr>
        <p:spPr>
          <a:xfrm>
            <a:off x="7900542" y="5604037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Fast RCNN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(Ross 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Girshick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)</a:t>
            </a:r>
          </a:p>
          <a:p>
            <a:endParaRPr lang="ko-KR" altLang="en-US" dirty="0"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B91EAEB-495D-442C-9DA0-BC1F7FBEABAC}"/>
              </a:ext>
            </a:extLst>
          </p:cNvPr>
          <p:cNvCxnSpPr>
            <a:cxnSpLocks noChangeAspect="1"/>
          </p:cNvCxnSpPr>
          <p:nvPr/>
        </p:nvCxnSpPr>
        <p:spPr>
          <a:xfrm>
            <a:off x="9114567" y="4728367"/>
            <a:ext cx="419139" cy="9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39B1F7D-5F25-42B3-8F5A-1C224280EDD1}"/>
              </a:ext>
            </a:extLst>
          </p:cNvPr>
          <p:cNvCxnSpPr>
            <a:cxnSpLocks noChangeAspect="1"/>
          </p:cNvCxnSpPr>
          <p:nvPr/>
        </p:nvCxnSpPr>
        <p:spPr>
          <a:xfrm>
            <a:off x="8137714" y="4728367"/>
            <a:ext cx="403615" cy="9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F1FE893-B9FB-4465-B1D2-06663D7BFDDA}"/>
              </a:ext>
            </a:extLst>
          </p:cNvPr>
          <p:cNvSpPr txBox="1"/>
          <p:nvPr/>
        </p:nvSpPr>
        <p:spPr>
          <a:xfrm>
            <a:off x="9019843" y="5668833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Faster RCNN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Shaqing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 Ren)</a:t>
            </a:r>
          </a:p>
          <a:p>
            <a:endParaRPr lang="ko-KR" altLang="en-US" dirty="0"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8B8D160-2571-4292-B08B-C98D723BB6C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025896" y="3806575"/>
            <a:ext cx="241207" cy="54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691235-40E2-4145-A4F9-816D9BFA614B}"/>
              </a:ext>
            </a:extLst>
          </p:cNvPr>
          <p:cNvSpPr txBox="1"/>
          <p:nvPr/>
        </p:nvSpPr>
        <p:spPr>
          <a:xfrm>
            <a:off x="671271" y="3316120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He Initialization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Kaiming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 He)</a:t>
            </a:r>
          </a:p>
          <a:p>
            <a:endParaRPr lang="ko-KR" altLang="en-US" dirty="0"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A57F438-24F2-4BB8-8F8D-3A74567887F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245101" y="3810733"/>
            <a:ext cx="241207" cy="54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C0C725-4E26-4BFE-8C2A-E17570D2BBC1}"/>
              </a:ext>
            </a:extLst>
          </p:cNvPr>
          <p:cNvSpPr txBox="1"/>
          <p:nvPr/>
        </p:nvSpPr>
        <p:spPr>
          <a:xfrm>
            <a:off x="1932041" y="3181728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Batch Normalization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(Sergey 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Ioffe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)</a:t>
            </a:r>
          </a:p>
          <a:p>
            <a:endParaRPr lang="ko-KR" altLang="en-US" dirty="0"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D0531D-1BA7-409A-A1F5-2A4125E4E68A}"/>
              </a:ext>
            </a:extLst>
          </p:cNvPr>
          <p:cNvCxnSpPr>
            <a:cxnSpLocks noChangeAspect="1"/>
          </p:cNvCxnSpPr>
          <p:nvPr/>
        </p:nvCxnSpPr>
        <p:spPr>
          <a:xfrm>
            <a:off x="1673968" y="4334995"/>
            <a:ext cx="248376" cy="57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75B38E-EDE8-457E-8A9B-FEAD8FB0E2AF}"/>
              </a:ext>
            </a:extLst>
          </p:cNvPr>
          <p:cNvSpPr txBox="1"/>
          <p:nvPr/>
        </p:nvSpPr>
        <p:spPr>
          <a:xfrm>
            <a:off x="2588719" y="4961269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ResNet</a:t>
            </a:r>
            <a:endParaRPr lang="en-US" altLang="ko-KR" sz="1200" i="1" dirty="0">
              <a:solidFill>
                <a:srgbClr val="445569"/>
              </a:solidFill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Kaiming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 He)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B4313C-7EEE-44A7-9C89-1F8DB14D7FC6}"/>
              </a:ext>
            </a:extLst>
          </p:cNvPr>
          <p:cNvCxnSpPr>
            <a:cxnSpLocks noChangeAspect="1"/>
          </p:cNvCxnSpPr>
          <p:nvPr/>
        </p:nvCxnSpPr>
        <p:spPr>
          <a:xfrm>
            <a:off x="2883446" y="4342245"/>
            <a:ext cx="248376" cy="57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CFA363-1850-4187-8A09-12716D9207F5}"/>
              </a:ext>
            </a:extLst>
          </p:cNvPr>
          <p:cNvSpPr txBox="1"/>
          <p:nvPr/>
        </p:nvSpPr>
        <p:spPr>
          <a:xfrm>
            <a:off x="3077912" y="3248980"/>
            <a:ext cx="14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UNet</a:t>
            </a:r>
            <a:endParaRPr lang="en-US" altLang="ko-KR" sz="1200" i="1" dirty="0">
              <a:solidFill>
                <a:srgbClr val="445569"/>
              </a:solidFill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(Olaf 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Ronneberger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59F215-B505-4E94-921A-9D97FD95B791}"/>
              </a:ext>
            </a:extLst>
          </p:cNvPr>
          <p:cNvSpPr txBox="1"/>
          <p:nvPr/>
        </p:nvSpPr>
        <p:spPr>
          <a:xfrm>
            <a:off x="6963297" y="5519330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SPP Net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Kaiming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 He)</a:t>
            </a:r>
          </a:p>
          <a:p>
            <a:endParaRPr lang="ko-KR" altLang="en-US" dirty="0"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7B7DDA5-4FFF-4176-B753-6CC042B3C356}"/>
              </a:ext>
            </a:extLst>
          </p:cNvPr>
          <p:cNvCxnSpPr>
            <a:cxnSpLocks noChangeAspect="1"/>
          </p:cNvCxnSpPr>
          <p:nvPr/>
        </p:nvCxnSpPr>
        <p:spPr>
          <a:xfrm>
            <a:off x="7237614" y="4726744"/>
            <a:ext cx="357043" cy="82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0C35D75-F22E-465A-9DC2-A53D7E24C7DD}"/>
              </a:ext>
            </a:extLst>
          </p:cNvPr>
          <p:cNvSpPr txBox="1"/>
          <p:nvPr/>
        </p:nvSpPr>
        <p:spPr>
          <a:xfrm>
            <a:off x="5814628" y="2883117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Yolo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(Joseph Redmon)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0F5D227-11E5-4A41-B1C6-136042CB40E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936241" y="3121452"/>
            <a:ext cx="369847" cy="82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9018E15-051A-485E-9738-2254CFDF063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710941" y="3005253"/>
            <a:ext cx="418087" cy="9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6FD35E-E43B-45EB-9F4E-3D4FC484729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8533189" y="2697758"/>
            <a:ext cx="562807" cy="12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4626C2-B109-40D2-BCCA-175BADE3F129}"/>
              </a:ext>
            </a:extLst>
          </p:cNvPr>
          <p:cNvSpPr txBox="1"/>
          <p:nvPr/>
        </p:nvSpPr>
        <p:spPr>
          <a:xfrm>
            <a:off x="6685012" y="2644800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SSD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(Wei Liu)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DA5B46-A02A-4795-AAF9-F4C675D63557}"/>
              </a:ext>
            </a:extLst>
          </p:cNvPr>
          <p:cNvSpPr txBox="1"/>
          <p:nvPr/>
        </p:nvSpPr>
        <p:spPr>
          <a:xfrm>
            <a:off x="7568779" y="2522951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FPN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(Tsung-Yi Lin)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5097A7-9B62-4E37-BA84-B0025CA68B4C}"/>
              </a:ext>
            </a:extLst>
          </p:cNvPr>
          <p:cNvSpPr txBox="1"/>
          <p:nvPr/>
        </p:nvSpPr>
        <p:spPr>
          <a:xfrm>
            <a:off x="8658820" y="2244141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Retina Net</a:t>
            </a: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(Tsung-Yi Lin)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B2ED43-6D94-465D-AA92-7E137D86D958}"/>
              </a:ext>
            </a:extLst>
          </p:cNvPr>
          <p:cNvSpPr txBox="1"/>
          <p:nvPr/>
        </p:nvSpPr>
        <p:spPr>
          <a:xfrm>
            <a:off x="1008052" y="2631201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논문 리뷰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16C360-8EF0-4DA5-9008-07E6EE52225B}"/>
              </a:ext>
            </a:extLst>
          </p:cNvPr>
          <p:cNvSpPr txBox="1"/>
          <p:nvPr/>
        </p:nvSpPr>
        <p:spPr>
          <a:xfrm>
            <a:off x="495209" y="249085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F51CD6-250D-42F1-8846-556B682DC708}"/>
              </a:ext>
            </a:extLst>
          </p:cNvPr>
          <p:cNvSpPr txBox="1"/>
          <p:nvPr/>
        </p:nvSpPr>
        <p:spPr>
          <a:xfrm>
            <a:off x="1008052" y="1049048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프로그래밍 학습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E5C2BD-1A66-4B3F-8C28-1520746CA920}"/>
              </a:ext>
            </a:extLst>
          </p:cNvPr>
          <p:cNvSpPr txBox="1"/>
          <p:nvPr/>
        </p:nvSpPr>
        <p:spPr>
          <a:xfrm>
            <a:off x="466676" y="95964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A9DBB8-2BD2-4812-A38D-FEA44A9E06EC}"/>
              </a:ext>
            </a:extLst>
          </p:cNvPr>
          <p:cNvSpPr/>
          <p:nvPr/>
        </p:nvSpPr>
        <p:spPr>
          <a:xfrm>
            <a:off x="836189" y="1465130"/>
            <a:ext cx="9792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Python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및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TensorFlow,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Keras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등 모델 생성 및 학습을 위한 프로그래밍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Tool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학습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5B1BC5-51A3-441C-BCDC-EE25F4754499}"/>
              </a:ext>
            </a:extLst>
          </p:cNvPr>
          <p:cNvSpPr/>
          <p:nvPr/>
        </p:nvSpPr>
        <p:spPr>
          <a:xfrm>
            <a:off x="836189" y="1867508"/>
            <a:ext cx="9432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사전 훈련된 모델을 사용하여 전이학습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및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Fine-Tuning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실습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B5E874-03B2-48F2-9C36-6A277C04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28" y="5858642"/>
            <a:ext cx="1491629" cy="2706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CB90DB-9EE5-4C1E-8F32-A5B59E872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397" y="6081518"/>
            <a:ext cx="1457572" cy="30866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ED71C20-4D28-40C6-898A-61D144EEA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468" y="2392224"/>
            <a:ext cx="1517752" cy="316696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109E3C7-4CDE-40C8-838F-0E842B64453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548102" y="3784784"/>
            <a:ext cx="241207" cy="54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1A83AD2-7CB1-42BD-B3C8-02C535DDC39C}"/>
              </a:ext>
            </a:extLst>
          </p:cNvPr>
          <p:cNvSpPr txBox="1"/>
          <p:nvPr/>
        </p:nvSpPr>
        <p:spPr>
          <a:xfrm>
            <a:off x="1256755" y="4961269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AlexNet</a:t>
            </a:r>
            <a:endParaRPr lang="en-US" altLang="ko-KR" sz="1200" i="1" dirty="0">
              <a:solidFill>
                <a:srgbClr val="445569"/>
              </a:solidFill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(Alex 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Krizhevsky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)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3764D6D-1D0E-4317-8AC2-343614011FD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433839" y="3301988"/>
            <a:ext cx="300518" cy="672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EBA828D-1A2D-4C51-8CDE-2CABFD286C28}"/>
              </a:ext>
            </a:extLst>
          </p:cNvPr>
          <p:cNvSpPr txBox="1"/>
          <p:nvPr/>
        </p:nvSpPr>
        <p:spPr>
          <a:xfrm>
            <a:off x="9144423" y="2823212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EfficientDet</a:t>
            </a:r>
            <a:endParaRPr lang="en-US" altLang="ko-KR" sz="1200" i="1" dirty="0">
              <a:solidFill>
                <a:srgbClr val="445569"/>
              </a:solidFill>
              <a:latin typeface="Bahnschrift SemiCondensed" panose="020B0502040204020203" pitchFamily="34" charset="0"/>
              <a:ea typeface="마루 부리 조금굵은" panose="020B0600000101010101" pitchFamily="50" charset="-127"/>
            </a:endParaRPr>
          </a:p>
          <a:p>
            <a:pPr algn="ctr"/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(</a:t>
            </a:r>
            <a:r>
              <a:rPr lang="en-US" altLang="ko-KR" sz="1200" i="1" dirty="0" err="1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Mingxing</a:t>
            </a:r>
            <a:r>
              <a:rPr lang="en-US" altLang="ko-KR" sz="1200" i="1" dirty="0">
                <a:solidFill>
                  <a:srgbClr val="445569"/>
                </a:solidFill>
                <a:latin typeface="Bahnschrift SemiCondensed" panose="020B0502040204020203" pitchFamily="34" charset="0"/>
                <a:ea typeface="마루 부리 조금굵은" panose="020B0600000101010101" pitchFamily="50" charset="-127"/>
              </a:rPr>
              <a:t> Tan)</a:t>
            </a:r>
          </a:p>
        </p:txBody>
      </p:sp>
    </p:spTree>
    <p:extLst>
      <p:ext uri="{BB962C8B-B14F-4D97-AF65-F5344CB8AC3E}">
        <p14:creationId xmlns:p14="http://schemas.microsoft.com/office/powerpoint/2010/main" val="170230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모델 구현 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B8B019-1749-4D3F-9A80-AF2417B6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0" y="1965135"/>
            <a:ext cx="6944460" cy="7077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561FD4-3A15-45F4-B554-8CA0478C7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80" y="3140969"/>
            <a:ext cx="6952245" cy="1807706"/>
          </a:xfrm>
          <a:prstGeom prst="rect">
            <a:avLst/>
          </a:prstGeom>
        </p:spPr>
      </p:pic>
      <p:sp>
        <p:nvSpPr>
          <p:cNvPr id="10" name="Google Shape;199;p14">
            <a:extLst>
              <a:ext uri="{FF2B5EF4-FFF2-40B4-BE49-F238E27FC236}">
                <a16:creationId xmlns:a16="http://schemas.microsoft.com/office/drawing/2014/main" id="{E27E5948-28D2-4D65-BD9C-BF39ABD80AF4}"/>
              </a:ext>
            </a:extLst>
          </p:cNvPr>
          <p:cNvSpPr txBox="1"/>
          <p:nvPr/>
        </p:nvSpPr>
        <p:spPr>
          <a:xfrm>
            <a:off x="5051884" y="4869160"/>
            <a:ext cx="158417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학습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6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모델 구현 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AB4255-DD5B-4B2E-A736-9B7F3A0A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89" y="2170551"/>
            <a:ext cx="4308272" cy="29938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711CE5-06AB-4984-BADE-7704865F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20" y="2180076"/>
            <a:ext cx="4428701" cy="29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 err="1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Tensorflow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Lite 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 생성 및 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Android studio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빌드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EC10E3-D892-4B7E-891D-1DE6634E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2816"/>
            <a:ext cx="3888432" cy="830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A92A2A-5911-4576-9536-8B33E9E5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8" y="2808819"/>
            <a:ext cx="6350344" cy="32844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506C0-B0D0-4C08-BE7F-56270D308B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15" y="1827584"/>
            <a:ext cx="2005149" cy="41216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43A1951-FCF3-4F76-956F-0A216D5903BA}"/>
              </a:ext>
            </a:extLst>
          </p:cNvPr>
          <p:cNvSpPr/>
          <p:nvPr/>
        </p:nvSpPr>
        <p:spPr>
          <a:xfrm>
            <a:off x="7392144" y="3465004"/>
            <a:ext cx="1440160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72EA5B-54C1-4A65-B316-EB919794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97" y="2338148"/>
            <a:ext cx="690763" cy="11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1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테스트 결과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9E932-4EF6-4645-A16F-85B389F2BD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6" y="1760538"/>
            <a:ext cx="1930894" cy="3969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5DACD8-A925-4B07-8147-4922E55829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1762913"/>
            <a:ext cx="1929739" cy="3966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969322-69D5-4999-9194-923F017E7C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78" y="1760538"/>
            <a:ext cx="1929739" cy="39666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203A8C-6137-4757-ABF4-805DEBFF73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760538"/>
            <a:ext cx="1929739" cy="39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9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068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학습 데이터 소개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(Training)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C3364-2153-4A1D-8BBD-CD57171400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88" y="1830902"/>
            <a:ext cx="2000748" cy="41126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8E2B13-0F97-4C8F-9B12-74B6EFC1D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25" y="1836632"/>
            <a:ext cx="2000747" cy="4112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2A7B6F-1A07-465D-AD23-998B0616FD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34" y="1830902"/>
            <a:ext cx="2000747" cy="41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43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pic>
        <p:nvPicPr>
          <p:cNvPr id="6" name="그림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782" y="2117066"/>
            <a:ext cx="6730492" cy="336723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955CD-221B-482E-ADDD-7C268DE44F9E}"/>
              </a:ext>
            </a:extLst>
          </p:cNvPr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0DFBD3-42AD-4515-BB0A-011DE446784F}"/>
              </a:ext>
            </a:extLst>
          </p:cNvPr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 시연 영상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2048" y="1539223"/>
            <a:ext cx="94146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개인이 아닌 팀별로 역할을 분담하여 프로젝트를 수행해보는 경험을 통해 실무에 대한 감각을 익힐 수 있었음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336" y="101756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4674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자체 평가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372112"/>
            <a:ext cx="98106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혼자서 수행했다면 오래 걸려 기한 내에 하기 힘든 것을 역할 분담하여 일정 내에 프로젝트를 잘 마무리할 수  있었음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9A8B8-CA35-46F0-9E00-778CB6466891}"/>
              </a:ext>
            </a:extLst>
          </p:cNvPr>
          <p:cNvSpPr txBox="1"/>
          <p:nvPr/>
        </p:nvSpPr>
        <p:spPr>
          <a:xfrm>
            <a:off x="1102048" y="3221708"/>
            <a:ext cx="981066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사전에 프로젝트를 준비할 수 있는 기간이 길었더라면 다양한 아이디어를 적용해 완성도 높은 결과를 낼 수 있었을 것이라는 아쉬움이 있음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B0230-7882-4A5A-ADB9-EB1A240CE66C}"/>
              </a:ext>
            </a:extLst>
          </p:cNvPr>
          <p:cNvSpPr txBox="1"/>
          <p:nvPr/>
        </p:nvSpPr>
        <p:spPr>
          <a:xfrm>
            <a:off x="1104144" y="4395044"/>
            <a:ext cx="98106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다음 프로젝트에서는 모델 어플리케이션을 통해 실생활의 불편함을 개선할 수 있는 아이디어를 적용해 보고자 함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목차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기획의도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06017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64012" y="1628800"/>
            <a:ext cx="979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최근 자율주행 차량에 대한 수요와 관심이 폭발적으로 증가하고 있으며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완성차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업체마다 자율주행 기능이 탑재된 전기차를 경쟁적으로 출시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4012" y="2298037"/>
            <a:ext cx="979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정부는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2025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년까지 운전자 개입이 없는 완전 자율주행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(Level 4 )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버스와 택시를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2027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년까지는 승용차를 출시하겠다는 계획안 발표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4012" y="2967274"/>
            <a:ext cx="943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지난 수년간 자율주행에 필수적인 정확한 객체 인식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(Object detection)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을 위해 수많은 딥러닝 모델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(RCNN,  Yolo,  SSD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등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및 알고리즘들이 제시 되어 왔음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4012" y="3636511"/>
            <a:ext cx="943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은 생체의학 분야에서 이미지 분할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(image segmentation)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을 목적으로 제안된 모델로 자율주행에서 정확한 객체 인식을 위해 사용되어질 수 있음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A43EB-9EF5-2527-6CE1-C48C65244864}"/>
              </a:ext>
            </a:extLst>
          </p:cNvPr>
          <p:cNvSpPr txBox="1"/>
          <p:nvPr/>
        </p:nvSpPr>
        <p:spPr>
          <a:xfrm>
            <a:off x="1200772" y="4418504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기대효과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181ED-C08D-F833-52F2-97310A6A7064}"/>
              </a:ext>
            </a:extLst>
          </p:cNvPr>
          <p:cNvSpPr txBox="1"/>
          <p:nvPr/>
        </p:nvSpPr>
        <p:spPr>
          <a:xfrm>
            <a:off x="659396" y="432910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5CEEC6-D9D3-301E-10A4-4C2E34130D07}"/>
              </a:ext>
            </a:extLst>
          </p:cNvPr>
          <p:cNvSpPr/>
          <p:nvPr/>
        </p:nvSpPr>
        <p:spPr>
          <a:xfrm>
            <a:off x="1164012" y="4794247"/>
            <a:ext cx="10152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의 이미지 분할효과를 통해 더욱 정확하고 안전한 자율주행 알고리즘 및 모델 구현에 도움을 줄 것으로 기대함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훈련생들이 직접 모델을 구현하고 학습시키는 프로젝트를 통해 지난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4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주간 익힌 딥러닝 관련 지식을 더욱 견고히 할 수 있음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개요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06017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64012" y="1628800"/>
            <a:ext cx="979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U-Net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을 활용한 이미지 분할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(image segmentation)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구현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EF950-B8E5-E40E-5869-6B2259F1BC1A}"/>
              </a:ext>
            </a:extLst>
          </p:cNvPr>
          <p:cNvSpPr txBox="1"/>
          <p:nvPr/>
        </p:nvSpPr>
        <p:spPr>
          <a:xfrm>
            <a:off x="1200772" y="2285557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활용 장비 및 재료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개발 환경 등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6D17A8-54F6-5F6D-C218-CDB54FC3F88E}"/>
              </a:ext>
            </a:extLst>
          </p:cNvPr>
          <p:cNvSpPr txBox="1"/>
          <p:nvPr/>
        </p:nvSpPr>
        <p:spPr>
          <a:xfrm>
            <a:off x="659396" y="219615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AF1B7D-F1D8-BF40-3228-D8E5523741EF}"/>
              </a:ext>
            </a:extLst>
          </p:cNvPr>
          <p:cNvSpPr/>
          <p:nvPr/>
        </p:nvSpPr>
        <p:spPr>
          <a:xfrm>
            <a:off x="1164012" y="2664205"/>
            <a:ext cx="979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Google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Colab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Python, 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Tensorflow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Keras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 android studio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등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677BDD-2B67-DDAB-95E9-BD95098E715C}"/>
              </a:ext>
            </a:extLst>
          </p:cNvPr>
          <p:cNvSpPr txBox="1"/>
          <p:nvPr/>
        </p:nvSpPr>
        <p:spPr>
          <a:xfrm>
            <a:off x="1200772" y="3401681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구조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CE2D6-4662-D978-B4AA-7AECDFFDAD16}"/>
              </a:ext>
            </a:extLst>
          </p:cNvPr>
          <p:cNvSpPr txBox="1"/>
          <p:nvPr/>
        </p:nvSpPr>
        <p:spPr>
          <a:xfrm>
            <a:off x="659396" y="331227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E7D205-1148-599A-D0A1-674B111E57F7}"/>
              </a:ext>
            </a:extLst>
          </p:cNvPr>
          <p:cNvSpPr/>
          <p:nvPr/>
        </p:nvSpPr>
        <p:spPr>
          <a:xfrm>
            <a:off x="1164012" y="3780329"/>
            <a:ext cx="979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Ground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Truth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가 포함된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Dataset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획득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-&gt;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모델 구현 및 학습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-&gt;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이미지 분할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(Image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segmentation)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구현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-&gt;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모바일 환경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(android)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에서 이미지 분할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(Image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segmentation)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구현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44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1250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08874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946700"/>
              </p:ext>
            </p:extLst>
          </p:nvPr>
        </p:nvGraphicFramePr>
        <p:xfrm>
          <a:off x="1271464" y="1736812"/>
          <a:ext cx="9649072" cy="447104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27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마루 부리 조금굵은" panose="020B0600000101010101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마루 부리 조금굵은" panose="020B0600000101010101" pitchFamily="50" charset="-127"/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마루 부리 조금굵은" panose="020B0600000101010101" pitchFamily="50" charset="-127"/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ea typeface="마루 부리 조금굵은" panose="020B0600000101010101" pitchFamily="50" charset="-127"/>
                        </a:rPr>
                        <a:t>윤도영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마루 부리 조금굵은" panose="020B0600000101010101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ko-KR" altLang="en-US" sz="1600" b="0" i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</a:t>
                      </a:r>
                      <a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PPT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자료 작성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kumimoji="0" lang="ko-KR" altLang="en-US" sz="16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프로젝트 모델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ea typeface="마루 부리 조금굵은" panose="020B0600000101010101" pitchFamily="50" charset="-127"/>
                        </a:rPr>
                        <a:t>김형근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ea typeface="마루 부리 조금굵은" panose="020B0600000101010101" pitchFamily="50" charset="-127"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ko-KR" altLang="en-US" sz="1600" b="0" i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</a:t>
                      </a:r>
                      <a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PPT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자료 작성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ko-KR" altLang="en-US" sz="1600" b="0" i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영상 기획 및 편집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35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마루 부리 조금굵은" panose="020B0600000101010101" pitchFamily="50" charset="-127"/>
                          <a:cs typeface="+mn-cs"/>
                        </a:rPr>
                        <a:t>조영재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마루 부리 조금굵은" panose="020B0600000101010101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ko-KR" altLang="en-US" sz="1600" b="0" i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학습 데이터 검색 및 검토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kumimoji="0" lang="en-US" altLang="ko-KR" sz="16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PPT</a:t>
                      </a:r>
                      <a:r>
                        <a:rPr kumimoji="0" lang="ko-KR" altLang="en-US" sz="16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 자료 작성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00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마루 부리 조금굵은" panose="020B0600000101010101" pitchFamily="50" charset="-127"/>
                          <a:cs typeface="+mn-cs"/>
                        </a:rPr>
                        <a:t>김희수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ko-KR" altLang="en-US" sz="1600" b="0" i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학습 데이터 검색 및 검토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ko-KR" altLang="en-US" sz="1600" b="0" i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프로젝트 개요 작성</a:t>
                      </a: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33518"/>
                  </a:ext>
                </a:extLst>
              </a:tr>
              <a:tr h="534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마루 부리 조금굵은" panose="020B0600000101010101" pitchFamily="50" charset="-127"/>
                          <a:cs typeface="+mn-cs"/>
                        </a:rPr>
                        <a:t>서동관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ko-KR" altLang="en-US" sz="1600" b="0" i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프로젝트 영상 검토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0" i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ko-KR" altLang="en-US" sz="1600" b="0" i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</a:t>
                      </a:r>
                      <a:r>
                        <a:rPr kumimoji="0" lang="en-US" altLang="ko-KR" sz="16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PPT</a:t>
                      </a:r>
                      <a:r>
                        <a:rPr kumimoji="0" lang="ko-KR" altLang="en-US" sz="16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 자료 작성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6166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B3AFE6-9813-7AE2-1930-C116FB1C38FC}"/>
              </a:ext>
            </a:extLst>
          </p:cNvPr>
          <p:cNvSpPr txBox="1"/>
          <p:nvPr/>
        </p:nvSpPr>
        <p:spPr>
          <a:xfrm>
            <a:off x="1175605" y="1188373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팀 구성 및 역할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31048" y="1079689"/>
            <a:ext cx="1039068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수행 절차 및 방법</a:t>
            </a: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471980"/>
              </p:ext>
            </p:extLst>
          </p:nvPr>
        </p:nvGraphicFramePr>
        <p:xfrm>
          <a:off x="1062842" y="1772816"/>
          <a:ext cx="10153129" cy="362930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마루 부리 조금굵은" panose="020B0600000101010101" pitchFamily="50" charset="-127"/>
                        </a:rPr>
                        <a:t>구분</a:t>
                      </a:r>
                      <a:endParaRPr lang="ko-KR" altLang="en-US" sz="18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마루 부리 조금굵은" panose="020B0600000101010101" pitchFamily="50" charset="-127"/>
                        </a:rPr>
                        <a:t>기간</a:t>
                      </a:r>
                      <a:endParaRPr lang="ko-KR" altLang="en-US" sz="18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마루 부리 조금굵은" panose="020B0600000101010101" pitchFamily="50" charset="-127"/>
                        </a:rPr>
                        <a:t>활동</a:t>
                      </a:r>
                      <a:endParaRPr lang="ko-KR" altLang="en-US" sz="18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a typeface="마루 부리 조금굵은" panose="020B0600000101010101" pitchFamily="50" charset="-127"/>
                        </a:rPr>
                        <a:t>비고</a:t>
                      </a:r>
                      <a:endParaRPr lang="ko-KR" altLang="en-US" sz="18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사전 기획</a:t>
                      </a:r>
                      <a:endParaRPr lang="ko-KR" altLang="en-US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2/13(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월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 ~ 2/17(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금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프로젝트 기획 및 주제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기획안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역할분담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아이디어 선정 및 기획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2/20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월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 ~ 2/24(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금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필요 데이터  및 수집 절차 정의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외부 데이터 수집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회의를 통한 적합 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   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데이터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722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모델링</a:t>
                      </a:r>
                      <a:endParaRPr lang="ko-KR" altLang="en-US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2/27(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월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 ~ 3/3(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금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모델구현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팀 별 중간보고 실시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트레이닝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/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테스트 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및 피드백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3/6(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월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 ~ 3/10(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금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모델  트레이닝  및  테스트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코딩 오류 수정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피드백을 통한 최적화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총 개발기간</a:t>
                      </a:r>
                      <a:endParaRPr kumimoji="0" lang="ko-KR" altLang="en-US" sz="1500" b="0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▶ 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2/16(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목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 ~ 3/10(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금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)(1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개월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  <a:cs typeface="+mn-cs"/>
                        </a:rPr>
                        <a:t>-</a:t>
                      </a:r>
                      <a:endParaRPr kumimoji="0" lang="ko-KR" altLang="en-US" sz="1500" b="0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마루 부리 조금굵은" panose="020B0600000101010101" pitchFamily="50" charset="-127"/>
                        <a:ea typeface="마루 부리 조금굵은" panose="020B0600000101010101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마루 부리 조금굵은" panose="020B0600000101010101" pitchFamily="50" charset="-127"/>
                          <a:ea typeface="마루 부리 조금굵은" panose="020B0600000101010101" pitchFamily="50" charset="-127"/>
                        </a:rPr>
                        <a:t>-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106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224644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마루 부리 조금굵은" panose="020B0600000101010101" pitchFamily="50" charset="-127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학습 데이터 소개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(Training)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47A727E8-5EF8-4DA7-91BC-39D7CC246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3" y="1967220"/>
            <a:ext cx="761070" cy="506873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A75952BD-0688-40E6-A334-AEFC55B7D4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63" y="1967587"/>
            <a:ext cx="761070" cy="506873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D3F885C9-5EEB-4D1B-81C6-7A0F93E89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90" y="1968581"/>
            <a:ext cx="695430" cy="521573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5070D5A1-44C2-4450-8C5D-82F16B8FF7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77" y="1967220"/>
            <a:ext cx="695430" cy="521573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0CB98C75-4E25-44C0-BBCB-A2DFFE6A0A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37" y="3535024"/>
            <a:ext cx="692987" cy="519741"/>
          </a:xfrm>
          <a:prstGeom prst="rect">
            <a:avLst/>
          </a:prstGeom>
        </p:spPr>
      </p:pic>
      <p:pic>
        <p:nvPicPr>
          <p:cNvPr id="187" name="그림 186">
            <a:extLst>
              <a:ext uri="{FF2B5EF4-FFF2-40B4-BE49-F238E27FC236}">
                <a16:creationId xmlns:a16="http://schemas.microsoft.com/office/drawing/2014/main" id="{33C2F55F-E556-4AD1-A536-95C3C74B1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4" y="3535446"/>
            <a:ext cx="692989" cy="519742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897C3F4F-2693-4ACD-ACD9-92D344D0C3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2" y="1963928"/>
            <a:ext cx="781358" cy="520385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4DE7876D-262D-4FA7-9D6A-94D3E3205A5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12" y="1963927"/>
            <a:ext cx="781358" cy="520385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E049807F-4F48-41BB-863B-6621A6C7A0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23" y="2684708"/>
            <a:ext cx="761070" cy="57080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EF9DD69-07A0-4389-9C4B-A094DBD9BE4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19" y="2684708"/>
            <a:ext cx="761070" cy="570803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E99981AE-D2C1-4535-BA6D-1DEBE69F63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28" y="2684674"/>
            <a:ext cx="863525" cy="580289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2251CB6D-98E7-4D4D-BB65-7C6284A80FB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24" y="2683313"/>
            <a:ext cx="863525" cy="580289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89773AFA-D592-4A0E-9C2C-E0DEEA9BA88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62" y="2677640"/>
            <a:ext cx="781358" cy="586019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AAD8147B-21B6-40CE-A7E9-1E74C76B924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736" y="2674491"/>
            <a:ext cx="785481" cy="589111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735B28EF-5B04-4FE6-BFC8-4D57F02E883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93" y="3535024"/>
            <a:ext cx="692987" cy="519741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4CCB1497-6E55-461B-8C93-9AEF09FC2F6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79" y="3533663"/>
            <a:ext cx="692987" cy="519741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7D980154-0D54-4328-B0D7-FD8B255A48E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82" y="3533082"/>
            <a:ext cx="710029" cy="519741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1EED87A2-9627-48AC-B55E-7A91ED24FA2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11" y="3533082"/>
            <a:ext cx="710029" cy="519741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B0493921-07A0-496E-AF95-AB786618DC4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19" y="3533082"/>
            <a:ext cx="692987" cy="519741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E4E58FC7-4728-4282-9F2B-3728C1A9598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08" y="3533082"/>
            <a:ext cx="692987" cy="519741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99C4BE4F-21A8-41FB-98CD-1FFAAC5B9E1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21" y="3533082"/>
            <a:ext cx="692987" cy="519741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9EEB45BB-829D-45A1-96B6-98393EF28B3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014" y="3531421"/>
            <a:ext cx="692989" cy="519742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725B7C37-067D-4FAF-85E1-713ECEFCF91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37" y="4253039"/>
            <a:ext cx="761070" cy="508395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300CA814-2574-495D-B18D-CC5C9BF02E4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07" y="4253038"/>
            <a:ext cx="761070" cy="508395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F0DDD541-9ADA-4CC7-96DC-273E3875C7A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77" y="4246890"/>
            <a:ext cx="761070" cy="506873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C295E210-79CB-46F1-808A-3F1257CFADB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47" y="4250376"/>
            <a:ext cx="761070" cy="506873"/>
          </a:xfrm>
          <a:prstGeom prst="rect">
            <a:avLst/>
          </a:prstGeom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E6BAE27F-6E63-427F-9A12-2B453839E6F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22" y="4256846"/>
            <a:ext cx="662557" cy="496918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310890E3-AC1D-405B-A501-274883C50DB1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79" y="4245553"/>
            <a:ext cx="692987" cy="519741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D357CBD5-B49C-405F-97E5-6A9885CDEB6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27" y="5030241"/>
            <a:ext cx="570803" cy="761071"/>
          </a:xfrm>
          <a:prstGeom prst="rect">
            <a:avLst/>
          </a:prstGeom>
        </p:spPr>
      </p:pic>
      <p:pic>
        <p:nvPicPr>
          <p:cNvPr id="235" name="그림 234">
            <a:extLst>
              <a:ext uri="{FF2B5EF4-FFF2-40B4-BE49-F238E27FC236}">
                <a16:creationId xmlns:a16="http://schemas.microsoft.com/office/drawing/2014/main" id="{554583CE-FBE9-493F-BE95-69ED3CB059D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054" y="5027113"/>
            <a:ext cx="570803" cy="761071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07335158-3872-4A46-A207-4AE52FEBAA42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486" y="4245553"/>
            <a:ext cx="761070" cy="50535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9316A608-4C4F-43B5-858D-DB1D500B89DA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56" y="4251748"/>
            <a:ext cx="761070" cy="505350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3EBAF93-1979-4D67-944E-4C04D5108B91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857" y="5035217"/>
            <a:ext cx="570803" cy="761071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18FC5577-BD97-4452-BA48-5574B7B0F96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84" y="5034456"/>
            <a:ext cx="570803" cy="761071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B9E2AE56-8EDE-4602-BB71-50F60FFD609D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26" y="4253039"/>
            <a:ext cx="664642" cy="498482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2986BBC0-1523-4434-B9A7-55487348041A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01" y="4245553"/>
            <a:ext cx="664642" cy="498482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AEF84000-C67D-48A6-80DB-1C8317F5AB7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37" y="5034457"/>
            <a:ext cx="508395" cy="761070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94AD09F3-80F9-49B8-A695-1A8F1AD8C5A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2" y="5034457"/>
            <a:ext cx="508395" cy="761070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C854E697-5876-47C3-8272-6DE62C85EF6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87" y="5027113"/>
            <a:ext cx="1598890" cy="761071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4D50136E-FD2A-4BAC-A4BA-3BAF32C024DF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72" y="5034456"/>
            <a:ext cx="1583464" cy="753728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C071F123-FB25-4966-B2B2-90A42178F014}"/>
              </a:ext>
            </a:extLst>
          </p:cNvPr>
          <p:cNvSpPr txBox="1"/>
          <p:nvPr/>
        </p:nvSpPr>
        <p:spPr>
          <a:xfrm>
            <a:off x="1088642" y="2444057"/>
            <a:ext cx="46947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ea typeface="마루 부리 조금굵은" panose="020B0600000101010101" pitchFamily="50" charset="-127"/>
              </a:rPr>
              <a:t>                      dog                                           cat                                        horse</a:t>
            </a:r>
            <a:endParaRPr lang="ko-KR" altLang="en-US" sz="1050" dirty="0">
              <a:ea typeface="마루 부리 조금굵은" panose="020B0600000101010101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C76C6CD-C0FE-447F-9B07-058E2438050E}"/>
              </a:ext>
            </a:extLst>
          </p:cNvPr>
          <p:cNvSpPr txBox="1"/>
          <p:nvPr/>
        </p:nvSpPr>
        <p:spPr>
          <a:xfrm>
            <a:off x="1075595" y="3256787"/>
            <a:ext cx="46947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ea typeface="마루 부리 조금굵은" panose="020B0600000101010101" pitchFamily="50" charset="-127"/>
              </a:rPr>
              <a:t>                  tv/monitor                                 boat                                               bus</a:t>
            </a:r>
            <a:endParaRPr lang="ko-KR" altLang="en-US" sz="1050" dirty="0">
              <a:ea typeface="마루 부리 조금굵은" panose="020B0600000101010101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E28A445-F35E-4773-8115-B8506D917A0E}"/>
              </a:ext>
            </a:extLst>
          </p:cNvPr>
          <p:cNvSpPr txBox="1"/>
          <p:nvPr/>
        </p:nvSpPr>
        <p:spPr>
          <a:xfrm>
            <a:off x="1042411" y="4008287"/>
            <a:ext cx="7670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ea typeface="마루 부리 조금굵은" panose="020B0600000101010101" pitchFamily="50" charset="-127"/>
              </a:rPr>
              <a:t>                     train                                      bottle                              airplane                                 person                                    bird</a:t>
            </a:r>
            <a:endParaRPr lang="ko-KR" altLang="en-US" sz="1050" dirty="0">
              <a:ea typeface="마루 부리 조금굵은" panose="020B0600000101010101" pitchFamily="50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9D29CD2-E827-44B3-8451-83454CCBA952}"/>
              </a:ext>
            </a:extLst>
          </p:cNvPr>
          <p:cNvSpPr txBox="1"/>
          <p:nvPr/>
        </p:nvSpPr>
        <p:spPr>
          <a:xfrm>
            <a:off x="1042411" y="4757373"/>
            <a:ext cx="76702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ea typeface="마루 부리 조금굵은" panose="020B0600000101010101" pitchFamily="50" charset="-127"/>
              </a:rPr>
              <a:t>                      cow                                            sofa                                 dining table                                 sheep                                      chair</a:t>
            </a:r>
            <a:endParaRPr lang="ko-KR" altLang="en-US" sz="1050" dirty="0">
              <a:ea typeface="마루 부리 조금굵은" panose="020B0600000101010101" pitchFamily="50" charset="-12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D0E31B9F-2C06-4644-AAA6-5E30B4E37ED8}"/>
              </a:ext>
            </a:extLst>
          </p:cNvPr>
          <p:cNvSpPr txBox="1"/>
          <p:nvPr/>
        </p:nvSpPr>
        <p:spPr>
          <a:xfrm>
            <a:off x="1042411" y="5803881"/>
            <a:ext cx="6729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ea typeface="마루 부리 조금굵은" panose="020B0600000101010101" pitchFamily="50" charset="-127"/>
              </a:rPr>
              <a:t>           bicycle                   potted plant                   motorbike                                                              car      </a:t>
            </a:r>
            <a:endParaRPr lang="ko-KR" altLang="en-US" sz="1050" dirty="0">
              <a:ea typeface="마루 부리 조금굵은" panose="020B0600000101010101" pitchFamily="50" charset="-127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9E7F7F8-25C6-496B-942B-3896907CFD9A}"/>
              </a:ext>
            </a:extLst>
          </p:cNvPr>
          <p:cNvSpPr txBox="1"/>
          <p:nvPr/>
        </p:nvSpPr>
        <p:spPr>
          <a:xfrm>
            <a:off x="6277089" y="1763946"/>
            <a:ext cx="5075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마루 부리 조금굵은" panose="020B0600000101010101" pitchFamily="50" charset="-127"/>
              </a:rPr>
              <a:t>사용 데이터셋 </a:t>
            </a:r>
            <a:r>
              <a:rPr lang="en-US" altLang="ko-KR" sz="1600" dirty="0">
                <a:ea typeface="마루 부리 조금굵은" panose="020B0600000101010101" pitchFamily="50" charset="-127"/>
              </a:rPr>
              <a:t>: VOCtrainval_11-May-2012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4C507985-84B1-479C-9ABB-715431EBF17C}"/>
              </a:ext>
            </a:extLst>
          </p:cNvPr>
          <p:cNvSpPr/>
          <p:nvPr/>
        </p:nvSpPr>
        <p:spPr>
          <a:xfrm>
            <a:off x="8500610" y="2947615"/>
            <a:ext cx="2057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ea typeface="마루 부리 조금굵은" panose="020B0600000101010101" pitchFamily="50" charset="-127"/>
              </a:rPr>
              <a:t>&lt;</a:t>
            </a:r>
            <a:r>
              <a:rPr lang="ko-KR" altLang="en-US" sz="1600" dirty="0">
                <a:ea typeface="마루 부리 조금굵은" panose="020B0600000101010101" pitchFamily="50" charset="-127"/>
              </a:rPr>
              <a:t>총 </a:t>
            </a:r>
            <a:r>
              <a:rPr lang="en-US" altLang="ko-KR" sz="1600" dirty="0">
                <a:ea typeface="마루 부리 조금굵은" panose="020B0600000101010101" pitchFamily="50" charset="-127"/>
              </a:rPr>
              <a:t>17,125</a:t>
            </a:r>
            <a:r>
              <a:rPr lang="ko-KR" altLang="en-US" sz="1600" dirty="0">
                <a:ea typeface="마루 부리 조금굵은" panose="020B0600000101010101" pitchFamily="50" charset="-127"/>
              </a:rPr>
              <a:t>개의 </a:t>
            </a:r>
            <a:r>
              <a:rPr lang="en-US" altLang="ko-KR" sz="1600" dirty="0">
                <a:ea typeface="마루 부리 조금굵은" panose="020B0600000101010101" pitchFamily="50" charset="-127"/>
              </a:rPr>
              <a:t>Data&gt;</a:t>
            </a:r>
            <a:endParaRPr lang="ko-KR" altLang="en-US" sz="1600" dirty="0">
              <a:ea typeface="마루 부리 조금굵은" panose="020B0600000101010101" pitchFamily="50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5CE751FC-580C-45CE-A84E-E1A4E78DF29C}"/>
              </a:ext>
            </a:extLst>
          </p:cNvPr>
          <p:cNvSpPr txBox="1"/>
          <p:nvPr/>
        </p:nvSpPr>
        <p:spPr>
          <a:xfrm>
            <a:off x="6272985" y="2060368"/>
            <a:ext cx="4451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마루 부리 조금굵은" panose="020B0600000101010101" pitchFamily="50" charset="-127"/>
              </a:rPr>
              <a:t>Person : person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마루 부리 조금굵은" panose="020B0600000101010101" pitchFamily="50" charset="-127"/>
              </a:rPr>
              <a:t>Animal : bird, cat, cow, dog, horse, sheep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마루 부리 조금굵은" panose="020B0600000101010101" pitchFamily="50" charset="-127"/>
              </a:rPr>
              <a:t>Vehicle : airplane, bicycle, boat, bus, car, motorbike, train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마루 부리 조금굵은" panose="020B0600000101010101" pitchFamily="50" charset="-127"/>
              </a:rPr>
              <a:t>Indoor : bottle, chair, dining table, potted plant, sofa, tv/monitor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 dirty="0"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</a:pPr>
            <a:r>
              <a:rPr lang="ko-KR" altLang="en-US" sz="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4305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0293" y="1269598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Image semantic segmentation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691B2D-D66E-415F-B76F-71F5256C3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89" y="2053100"/>
            <a:ext cx="5854165" cy="3290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396312-A6B3-4555-A3CF-95503553F617}"/>
              </a:ext>
            </a:extLst>
          </p:cNvPr>
          <p:cNvSpPr txBox="1"/>
          <p:nvPr/>
        </p:nvSpPr>
        <p:spPr>
          <a:xfrm>
            <a:off x="7633116" y="5317177"/>
            <a:ext cx="24593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</a:rPr>
              <a:t>[</a:t>
            </a:r>
            <a:r>
              <a:rPr lang="ko-KR" altLang="en-US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</a:rPr>
              <a:t>출처</a:t>
            </a: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</a:rPr>
              <a:t>] https://thegradient.pub/semantic-segmentation</a:t>
            </a:r>
            <a:endParaRPr lang="ko-KR" altLang="en-US" sz="1000" dirty="0">
              <a:ea typeface="마루 부리 조금굵은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F561AE-8B90-4102-B29E-BEBD5FC009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4" y="1952836"/>
            <a:ext cx="4857666" cy="36560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E331ED-454F-4353-A4AE-FFCCC027BDFA}"/>
              </a:ext>
            </a:extLst>
          </p:cNvPr>
          <p:cNvSpPr txBox="1"/>
          <p:nvPr/>
        </p:nvSpPr>
        <p:spPr>
          <a:xfrm>
            <a:off x="1193287" y="5569205"/>
            <a:ext cx="33185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</a:rPr>
              <a:t>[</a:t>
            </a:r>
            <a:r>
              <a:rPr lang="ko-KR" altLang="en-US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</a:rPr>
              <a:t>출처</a:t>
            </a:r>
            <a:r>
              <a:rPr lang="en-US" altLang="ko-KR" sz="700" b="1" dirty="0">
                <a:solidFill>
                  <a:srgbClr val="000000"/>
                </a:solidFill>
                <a:latin typeface="Arial"/>
                <a:ea typeface="마루 부리 조금굵은" panose="020B0600000101010101" pitchFamily="50" charset="-127"/>
                <a:cs typeface="Arial"/>
              </a:rPr>
              <a:t>] http://datagen.tech/guides/image-annotation/image-segmentation/#</a:t>
            </a:r>
            <a:endParaRPr lang="ko-KR" altLang="en-US" sz="700" b="1" dirty="0">
              <a:solidFill>
                <a:srgbClr val="000000"/>
              </a:solidFill>
              <a:latin typeface="Arial"/>
              <a:ea typeface="마루 부리 조금굵은" panose="020B0600000101010101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5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2610</TotalTime>
  <Words>1134</Words>
  <Application>Microsoft Office PowerPoint</Application>
  <PresentationFormat>와이드스크린</PresentationFormat>
  <Paragraphs>247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Bahnschrift SemiCondensed</vt:lpstr>
      <vt:lpstr>마루 부리 조금굵은</vt:lpstr>
      <vt:lpstr>마루 부리 굵은</vt:lpstr>
      <vt:lpstr>Calibri Light</vt:lpstr>
      <vt:lpstr>Wingdings</vt:lpstr>
      <vt:lpstr>Calibri</vt:lpstr>
      <vt:lpstr>Arial</vt:lpstr>
      <vt:lpstr>HY견고딕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HKIT</cp:lastModifiedBy>
  <cp:revision>313</cp:revision>
  <dcterms:created xsi:type="dcterms:W3CDTF">2014-04-29T00:37:20Z</dcterms:created>
  <dcterms:modified xsi:type="dcterms:W3CDTF">2023-03-16T07:52:01Z</dcterms:modified>
</cp:coreProperties>
</file>